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85" r:id="rId4"/>
    <p:sldId id="269" r:id="rId5"/>
    <p:sldId id="289" r:id="rId6"/>
    <p:sldId id="266" r:id="rId7"/>
    <p:sldId id="268" r:id="rId8"/>
    <p:sldId id="288" r:id="rId9"/>
    <p:sldId id="290" r:id="rId10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12"/>
      <p:bold r:id="rId13"/>
      <p:italic r:id="rId14"/>
      <p:boldItalic r:id="rId15"/>
    </p:embeddedFont>
    <p:embeddedFont>
      <p:font typeface="Lato" panose="020B0604020202020204" charset="0"/>
      <p:regular r:id="rId16"/>
      <p:bold r:id="rId17"/>
      <p:italic r:id="rId18"/>
      <p:boldItalic r:id="rId19"/>
    </p:embeddedFont>
    <p:embeddedFont>
      <p:font typeface="Playfair Display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133" autoAdjust="0"/>
    <p:restoredTop sz="94660"/>
  </p:normalViewPr>
  <p:slideViewPr>
    <p:cSldViewPr snapToGrid="0">
      <p:cViewPr varScale="1">
        <p:scale>
          <a:sx n="57" d="100"/>
          <a:sy n="57" d="100"/>
        </p:scale>
        <p:origin x="108" y="7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5B6E44-8F4E-47F2-81DF-545697ECCAD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30712ED7-422D-4F13-8245-0E297FDB2181}">
      <dgm:prSet phldrT="[Text]"/>
      <dgm:spPr>
        <a:solidFill>
          <a:schemeClr val="tx1"/>
        </a:solidFill>
        <a:ln>
          <a:solidFill>
            <a:schemeClr val="bg2"/>
          </a:solidFill>
        </a:ln>
      </dgm:spPr>
      <dgm:t>
        <a:bodyPr/>
        <a:lstStyle/>
        <a:p>
          <a:r>
            <a:rPr lang="en-US" dirty="0">
              <a:solidFill>
                <a:schemeClr val="bg2"/>
              </a:solidFill>
            </a:rPr>
            <a:t>Define BRQ</a:t>
          </a:r>
        </a:p>
      </dgm:t>
    </dgm:pt>
    <dgm:pt modelId="{33954C99-7C22-429B-BCE5-47D0E5692A82}" type="parTrans" cxnId="{A55A2ABE-8414-48B5-9113-8510F3C88D09}">
      <dgm:prSet/>
      <dgm:spPr/>
      <dgm:t>
        <a:bodyPr/>
        <a:lstStyle/>
        <a:p>
          <a:endParaRPr lang="en-US"/>
        </a:p>
      </dgm:t>
    </dgm:pt>
    <dgm:pt modelId="{99C24731-A1DA-4745-BA13-987516EAECBC}" type="sibTrans" cxnId="{A55A2ABE-8414-48B5-9113-8510F3C88D09}">
      <dgm:prSet/>
      <dgm:spPr/>
      <dgm:t>
        <a:bodyPr/>
        <a:lstStyle/>
        <a:p>
          <a:endParaRPr lang="en-US"/>
        </a:p>
      </dgm:t>
    </dgm:pt>
    <dgm:pt modelId="{BDFFC38E-CDE9-4653-8CC2-148F05EA24BA}">
      <dgm:prSet phldrT="[Text]"/>
      <dgm:spPr>
        <a:solidFill>
          <a:schemeClr val="tx1"/>
        </a:solidFill>
        <a:ln>
          <a:solidFill>
            <a:schemeClr val="bg2"/>
          </a:solidFill>
        </a:ln>
      </dgm:spPr>
      <dgm:t>
        <a:bodyPr/>
        <a:lstStyle/>
        <a:p>
          <a:r>
            <a:rPr lang="en-US" dirty="0">
              <a:solidFill>
                <a:schemeClr val="bg2"/>
              </a:solidFill>
            </a:rPr>
            <a:t>Choose study design</a:t>
          </a:r>
        </a:p>
      </dgm:t>
    </dgm:pt>
    <dgm:pt modelId="{4871CE94-AAD0-4783-91E2-3CC1F16A3EBE}" type="parTrans" cxnId="{425030D2-AE31-45CF-B2FD-1910A3DFBBAF}">
      <dgm:prSet/>
      <dgm:spPr/>
      <dgm:t>
        <a:bodyPr/>
        <a:lstStyle/>
        <a:p>
          <a:endParaRPr lang="en-US"/>
        </a:p>
      </dgm:t>
    </dgm:pt>
    <dgm:pt modelId="{B5C9ABC4-7E96-4A32-97ED-9CE847AE5016}" type="sibTrans" cxnId="{425030D2-AE31-45CF-B2FD-1910A3DFBBAF}">
      <dgm:prSet/>
      <dgm:spPr/>
      <dgm:t>
        <a:bodyPr/>
        <a:lstStyle/>
        <a:p>
          <a:endParaRPr lang="en-US"/>
        </a:p>
      </dgm:t>
    </dgm:pt>
    <dgm:pt modelId="{FC8FBE83-7E85-43BC-9DEE-F953E9F11F2E}">
      <dgm:prSet phldrT="[Text]"/>
      <dgm:spPr>
        <a:solidFill>
          <a:schemeClr val="tx1"/>
        </a:solidFill>
        <a:ln>
          <a:solidFill>
            <a:schemeClr val="bg2"/>
          </a:solidFill>
        </a:ln>
      </dgm:spPr>
      <dgm:t>
        <a:bodyPr/>
        <a:lstStyle/>
        <a:p>
          <a:r>
            <a:rPr lang="en-US" dirty="0">
              <a:solidFill>
                <a:schemeClr val="bg2"/>
              </a:solidFill>
            </a:rPr>
            <a:t>Choose sampling design</a:t>
          </a:r>
        </a:p>
      </dgm:t>
    </dgm:pt>
    <dgm:pt modelId="{06C806C7-6831-4A1E-AD06-E69DB500FE70}" type="parTrans" cxnId="{90183CF8-2CFB-448C-B52D-29C9918B54AC}">
      <dgm:prSet/>
      <dgm:spPr/>
      <dgm:t>
        <a:bodyPr/>
        <a:lstStyle/>
        <a:p>
          <a:endParaRPr lang="en-US"/>
        </a:p>
      </dgm:t>
    </dgm:pt>
    <dgm:pt modelId="{63365ABE-7258-4B4E-9321-B0233134FF0F}" type="sibTrans" cxnId="{90183CF8-2CFB-448C-B52D-29C9918B54AC}">
      <dgm:prSet/>
      <dgm:spPr/>
      <dgm:t>
        <a:bodyPr/>
        <a:lstStyle/>
        <a:p>
          <a:endParaRPr lang="en-US"/>
        </a:p>
      </dgm:t>
    </dgm:pt>
    <dgm:pt modelId="{1527ADA4-DAF1-46E8-B617-88A05C50DBBD}">
      <dgm:prSet phldrT="[Text]"/>
      <dgm:spPr>
        <a:solidFill>
          <a:schemeClr val="tx1"/>
        </a:solidFill>
        <a:ln>
          <a:solidFill>
            <a:schemeClr val="bg2"/>
          </a:solidFill>
        </a:ln>
      </dgm:spPr>
      <dgm:t>
        <a:bodyPr/>
        <a:lstStyle/>
        <a:p>
          <a:r>
            <a:rPr lang="en-US" dirty="0">
              <a:solidFill>
                <a:schemeClr val="bg2"/>
              </a:solidFill>
            </a:rPr>
            <a:t>Develop survey to gather data</a:t>
          </a:r>
        </a:p>
      </dgm:t>
    </dgm:pt>
    <dgm:pt modelId="{CFE66CA4-1263-493F-B0FA-468B9691BA64}" type="parTrans" cxnId="{016D32C9-CA0D-41EB-A094-B336322EA48F}">
      <dgm:prSet/>
      <dgm:spPr/>
      <dgm:t>
        <a:bodyPr/>
        <a:lstStyle/>
        <a:p>
          <a:endParaRPr lang="en-US"/>
        </a:p>
      </dgm:t>
    </dgm:pt>
    <dgm:pt modelId="{55733592-FB3C-4BFC-ACD3-3BC8D5C39A04}" type="sibTrans" cxnId="{016D32C9-CA0D-41EB-A094-B336322EA48F}">
      <dgm:prSet/>
      <dgm:spPr/>
      <dgm:t>
        <a:bodyPr/>
        <a:lstStyle/>
        <a:p>
          <a:endParaRPr lang="en-US"/>
        </a:p>
      </dgm:t>
    </dgm:pt>
    <dgm:pt modelId="{6203B7BF-0CD6-4BD1-B8F6-5E3B59CC3FA4}">
      <dgm:prSet phldrT="[Text]"/>
      <dgm:spPr>
        <a:solidFill>
          <a:schemeClr val="tx1"/>
        </a:solidFill>
        <a:ln>
          <a:solidFill>
            <a:schemeClr val="bg2"/>
          </a:solidFill>
        </a:ln>
      </dgm:spPr>
      <dgm:t>
        <a:bodyPr/>
        <a:lstStyle/>
        <a:p>
          <a:r>
            <a:rPr lang="en-US" dirty="0">
              <a:solidFill>
                <a:schemeClr val="bg2"/>
              </a:solidFill>
            </a:rPr>
            <a:t>Analyze data &amp; interpret results</a:t>
          </a:r>
        </a:p>
      </dgm:t>
    </dgm:pt>
    <dgm:pt modelId="{AA783C83-A96A-465E-B476-C93F0AF27640}" type="parTrans" cxnId="{18B00726-0E67-4FE9-A6DC-4992017C7034}">
      <dgm:prSet/>
      <dgm:spPr/>
      <dgm:t>
        <a:bodyPr/>
        <a:lstStyle/>
        <a:p>
          <a:endParaRPr lang="en-US"/>
        </a:p>
      </dgm:t>
    </dgm:pt>
    <dgm:pt modelId="{4A35E53D-83FA-4F9F-86EC-377A36951602}" type="sibTrans" cxnId="{18B00726-0E67-4FE9-A6DC-4992017C7034}">
      <dgm:prSet/>
      <dgm:spPr/>
      <dgm:t>
        <a:bodyPr/>
        <a:lstStyle/>
        <a:p>
          <a:endParaRPr lang="en-US"/>
        </a:p>
      </dgm:t>
    </dgm:pt>
    <dgm:pt modelId="{E5D8676C-0941-40D5-8957-ACFF177085BD}">
      <dgm:prSet phldrT="[Text]"/>
      <dgm:spPr>
        <a:solidFill>
          <a:schemeClr val="tx1"/>
        </a:solidFill>
        <a:ln>
          <a:solidFill>
            <a:schemeClr val="bg2"/>
          </a:solidFill>
        </a:ln>
      </dgm:spPr>
      <dgm:t>
        <a:bodyPr/>
        <a:lstStyle/>
        <a:p>
          <a:r>
            <a:rPr lang="en-US" dirty="0">
              <a:solidFill>
                <a:schemeClr val="bg2"/>
              </a:solidFill>
            </a:rPr>
            <a:t>Conclude</a:t>
          </a:r>
        </a:p>
      </dgm:t>
    </dgm:pt>
    <dgm:pt modelId="{07EC699C-C490-4C5A-A7BC-0DE714B8EC12}" type="parTrans" cxnId="{989AAF9C-6A41-493C-94A2-E3EE837341A3}">
      <dgm:prSet/>
      <dgm:spPr/>
      <dgm:t>
        <a:bodyPr/>
        <a:lstStyle/>
        <a:p>
          <a:endParaRPr lang="en-US"/>
        </a:p>
      </dgm:t>
    </dgm:pt>
    <dgm:pt modelId="{D8EE2A00-B731-4243-9793-76AFC718715F}" type="sibTrans" cxnId="{989AAF9C-6A41-493C-94A2-E3EE837341A3}">
      <dgm:prSet/>
      <dgm:spPr/>
      <dgm:t>
        <a:bodyPr/>
        <a:lstStyle/>
        <a:p>
          <a:endParaRPr lang="en-US"/>
        </a:p>
      </dgm:t>
    </dgm:pt>
    <dgm:pt modelId="{4703B395-A01B-450E-B8A2-41B92EA2FC4C}">
      <dgm:prSet phldrT="[Text]"/>
      <dgm:spPr>
        <a:solidFill>
          <a:schemeClr val="tx1"/>
        </a:solidFill>
        <a:ln>
          <a:solidFill>
            <a:schemeClr val="bg2"/>
          </a:solidFill>
        </a:ln>
      </dgm:spPr>
      <dgm:t>
        <a:bodyPr/>
        <a:lstStyle/>
        <a:p>
          <a:r>
            <a:rPr lang="en-US" dirty="0">
              <a:solidFill>
                <a:schemeClr val="bg2"/>
              </a:solidFill>
            </a:rPr>
            <a:t>Recommend</a:t>
          </a:r>
        </a:p>
      </dgm:t>
    </dgm:pt>
    <dgm:pt modelId="{6B531416-8C6D-44BD-B68F-4DD0BB82FD36}" type="parTrans" cxnId="{02DE4E48-A784-42B8-986D-A280D783E7E6}">
      <dgm:prSet/>
      <dgm:spPr/>
      <dgm:t>
        <a:bodyPr/>
        <a:lstStyle/>
        <a:p>
          <a:endParaRPr lang="en-US"/>
        </a:p>
      </dgm:t>
    </dgm:pt>
    <dgm:pt modelId="{D36DA79D-ACD9-409E-896B-0ED349FF5180}" type="sibTrans" cxnId="{02DE4E48-A784-42B8-986D-A280D783E7E6}">
      <dgm:prSet/>
      <dgm:spPr/>
      <dgm:t>
        <a:bodyPr/>
        <a:lstStyle/>
        <a:p>
          <a:endParaRPr lang="en-US"/>
        </a:p>
      </dgm:t>
    </dgm:pt>
    <dgm:pt modelId="{4BD2551C-EF6A-4731-90C5-E359D8336DC7}" type="pres">
      <dgm:prSet presAssocID="{405B6E44-8F4E-47F2-81DF-545697ECCAD9}" presName="CompostProcess" presStyleCnt="0">
        <dgm:presLayoutVars>
          <dgm:dir/>
          <dgm:resizeHandles val="exact"/>
        </dgm:presLayoutVars>
      </dgm:prSet>
      <dgm:spPr/>
    </dgm:pt>
    <dgm:pt modelId="{472B77BF-81FD-49C7-8895-DA40B1DEE2F9}" type="pres">
      <dgm:prSet presAssocID="{405B6E44-8F4E-47F2-81DF-545697ECCAD9}" presName="arrow" presStyleLbl="bgShp" presStyleIdx="0" presStyleCnt="1"/>
      <dgm:spPr/>
    </dgm:pt>
    <dgm:pt modelId="{B41DD2CD-4CCA-4709-948D-B03D53F8E639}" type="pres">
      <dgm:prSet presAssocID="{405B6E44-8F4E-47F2-81DF-545697ECCAD9}" presName="linearProcess" presStyleCnt="0"/>
      <dgm:spPr/>
    </dgm:pt>
    <dgm:pt modelId="{A3E91DEA-F347-499E-ADB3-4F5145940FD5}" type="pres">
      <dgm:prSet presAssocID="{30712ED7-422D-4F13-8245-0E297FDB2181}" presName="textNode" presStyleLbl="node1" presStyleIdx="0" presStyleCnt="7">
        <dgm:presLayoutVars>
          <dgm:bulletEnabled val="1"/>
        </dgm:presLayoutVars>
      </dgm:prSet>
      <dgm:spPr/>
    </dgm:pt>
    <dgm:pt modelId="{809307F5-99CD-4D8A-9746-EB357CCAE4D4}" type="pres">
      <dgm:prSet presAssocID="{99C24731-A1DA-4745-BA13-987516EAECBC}" presName="sibTrans" presStyleCnt="0"/>
      <dgm:spPr/>
    </dgm:pt>
    <dgm:pt modelId="{396F5893-2BB9-471E-8581-77E031035FFB}" type="pres">
      <dgm:prSet presAssocID="{BDFFC38E-CDE9-4653-8CC2-148F05EA24BA}" presName="textNode" presStyleLbl="node1" presStyleIdx="1" presStyleCnt="7">
        <dgm:presLayoutVars>
          <dgm:bulletEnabled val="1"/>
        </dgm:presLayoutVars>
      </dgm:prSet>
      <dgm:spPr/>
    </dgm:pt>
    <dgm:pt modelId="{5A4CFF90-5C29-4EEB-AB0D-505C5ED13302}" type="pres">
      <dgm:prSet presAssocID="{B5C9ABC4-7E96-4A32-97ED-9CE847AE5016}" presName="sibTrans" presStyleCnt="0"/>
      <dgm:spPr/>
    </dgm:pt>
    <dgm:pt modelId="{05623EEA-A7FE-4DE1-970F-534F143802F7}" type="pres">
      <dgm:prSet presAssocID="{FC8FBE83-7E85-43BC-9DEE-F953E9F11F2E}" presName="textNode" presStyleLbl="node1" presStyleIdx="2" presStyleCnt="7">
        <dgm:presLayoutVars>
          <dgm:bulletEnabled val="1"/>
        </dgm:presLayoutVars>
      </dgm:prSet>
      <dgm:spPr/>
    </dgm:pt>
    <dgm:pt modelId="{2690D242-1E8F-44DD-9FA7-456B89142C9A}" type="pres">
      <dgm:prSet presAssocID="{63365ABE-7258-4B4E-9321-B0233134FF0F}" presName="sibTrans" presStyleCnt="0"/>
      <dgm:spPr/>
    </dgm:pt>
    <dgm:pt modelId="{76FC3098-BB72-4559-8F66-52A8ADC727D5}" type="pres">
      <dgm:prSet presAssocID="{1527ADA4-DAF1-46E8-B617-88A05C50DBBD}" presName="textNode" presStyleLbl="node1" presStyleIdx="3" presStyleCnt="7">
        <dgm:presLayoutVars>
          <dgm:bulletEnabled val="1"/>
        </dgm:presLayoutVars>
      </dgm:prSet>
      <dgm:spPr/>
    </dgm:pt>
    <dgm:pt modelId="{2E32AF35-E395-4590-9841-A6F6D36173E3}" type="pres">
      <dgm:prSet presAssocID="{55733592-FB3C-4BFC-ACD3-3BC8D5C39A04}" presName="sibTrans" presStyleCnt="0"/>
      <dgm:spPr/>
    </dgm:pt>
    <dgm:pt modelId="{FBE19290-4CD4-41E8-A72A-764CBB3F12AB}" type="pres">
      <dgm:prSet presAssocID="{6203B7BF-0CD6-4BD1-B8F6-5E3B59CC3FA4}" presName="textNode" presStyleLbl="node1" presStyleIdx="4" presStyleCnt="7" custLinFactNeighborX="13337" custLinFactNeighborY="0">
        <dgm:presLayoutVars>
          <dgm:bulletEnabled val="1"/>
        </dgm:presLayoutVars>
      </dgm:prSet>
      <dgm:spPr/>
    </dgm:pt>
    <dgm:pt modelId="{F810D929-CD9C-4D4A-A0F0-A14458546E86}" type="pres">
      <dgm:prSet presAssocID="{4A35E53D-83FA-4F9F-86EC-377A36951602}" presName="sibTrans" presStyleCnt="0"/>
      <dgm:spPr/>
    </dgm:pt>
    <dgm:pt modelId="{031A7745-AA22-485D-BE29-8100BEB732A0}" type="pres">
      <dgm:prSet presAssocID="{E5D8676C-0941-40D5-8957-ACFF177085BD}" presName="textNode" presStyleLbl="node1" presStyleIdx="5" presStyleCnt="7">
        <dgm:presLayoutVars>
          <dgm:bulletEnabled val="1"/>
        </dgm:presLayoutVars>
      </dgm:prSet>
      <dgm:spPr/>
    </dgm:pt>
    <dgm:pt modelId="{2CFDDFAF-AAE6-4EB6-8E3B-6B9E7F6F6004}" type="pres">
      <dgm:prSet presAssocID="{D8EE2A00-B731-4243-9793-76AFC718715F}" presName="sibTrans" presStyleCnt="0"/>
      <dgm:spPr/>
    </dgm:pt>
    <dgm:pt modelId="{5FA2C24F-B717-4029-9FFB-3E62C2C2DA53}" type="pres">
      <dgm:prSet presAssocID="{4703B395-A01B-450E-B8A2-41B92EA2FC4C}" presName="textNode" presStyleLbl="node1" presStyleIdx="6" presStyleCnt="7">
        <dgm:presLayoutVars>
          <dgm:bulletEnabled val="1"/>
        </dgm:presLayoutVars>
      </dgm:prSet>
      <dgm:spPr/>
    </dgm:pt>
  </dgm:ptLst>
  <dgm:cxnLst>
    <dgm:cxn modelId="{5DAC800D-9C4A-4F71-BB60-BA10D7017D64}" type="presOf" srcId="{1527ADA4-DAF1-46E8-B617-88A05C50DBBD}" destId="{76FC3098-BB72-4559-8F66-52A8ADC727D5}" srcOrd="0" destOrd="0" presId="urn:microsoft.com/office/officeart/2005/8/layout/hProcess9"/>
    <dgm:cxn modelId="{18B00726-0E67-4FE9-A6DC-4992017C7034}" srcId="{405B6E44-8F4E-47F2-81DF-545697ECCAD9}" destId="{6203B7BF-0CD6-4BD1-B8F6-5E3B59CC3FA4}" srcOrd="4" destOrd="0" parTransId="{AA783C83-A96A-465E-B476-C93F0AF27640}" sibTransId="{4A35E53D-83FA-4F9F-86EC-377A36951602}"/>
    <dgm:cxn modelId="{F7AD6B26-4324-4C68-B453-9DAA2791D461}" type="presOf" srcId="{4703B395-A01B-450E-B8A2-41B92EA2FC4C}" destId="{5FA2C24F-B717-4029-9FFB-3E62C2C2DA53}" srcOrd="0" destOrd="0" presId="urn:microsoft.com/office/officeart/2005/8/layout/hProcess9"/>
    <dgm:cxn modelId="{4D773C63-E153-41D9-BCA5-743FAE717398}" type="presOf" srcId="{FC8FBE83-7E85-43BC-9DEE-F953E9F11F2E}" destId="{05623EEA-A7FE-4DE1-970F-534F143802F7}" srcOrd="0" destOrd="0" presId="urn:microsoft.com/office/officeart/2005/8/layout/hProcess9"/>
    <dgm:cxn modelId="{A1DB7563-AFE8-4E96-A5BB-DE94183E5C61}" type="presOf" srcId="{BDFFC38E-CDE9-4653-8CC2-148F05EA24BA}" destId="{396F5893-2BB9-471E-8581-77E031035FFB}" srcOrd="0" destOrd="0" presId="urn:microsoft.com/office/officeart/2005/8/layout/hProcess9"/>
    <dgm:cxn modelId="{02DE4E48-A784-42B8-986D-A280D783E7E6}" srcId="{405B6E44-8F4E-47F2-81DF-545697ECCAD9}" destId="{4703B395-A01B-450E-B8A2-41B92EA2FC4C}" srcOrd="6" destOrd="0" parTransId="{6B531416-8C6D-44BD-B68F-4DD0BB82FD36}" sibTransId="{D36DA79D-ACD9-409E-896B-0ED349FF5180}"/>
    <dgm:cxn modelId="{9325DD8D-C25E-4287-B8B0-9978E7EF0C84}" type="presOf" srcId="{6203B7BF-0CD6-4BD1-B8F6-5E3B59CC3FA4}" destId="{FBE19290-4CD4-41E8-A72A-764CBB3F12AB}" srcOrd="0" destOrd="0" presId="urn:microsoft.com/office/officeart/2005/8/layout/hProcess9"/>
    <dgm:cxn modelId="{05A00E99-CDA5-4762-9D69-5B5A8E1C7B67}" type="presOf" srcId="{405B6E44-8F4E-47F2-81DF-545697ECCAD9}" destId="{4BD2551C-EF6A-4731-90C5-E359D8336DC7}" srcOrd="0" destOrd="0" presId="urn:microsoft.com/office/officeart/2005/8/layout/hProcess9"/>
    <dgm:cxn modelId="{989AAF9C-6A41-493C-94A2-E3EE837341A3}" srcId="{405B6E44-8F4E-47F2-81DF-545697ECCAD9}" destId="{E5D8676C-0941-40D5-8957-ACFF177085BD}" srcOrd="5" destOrd="0" parTransId="{07EC699C-C490-4C5A-A7BC-0DE714B8EC12}" sibTransId="{D8EE2A00-B731-4243-9793-76AFC718715F}"/>
    <dgm:cxn modelId="{A55A2ABE-8414-48B5-9113-8510F3C88D09}" srcId="{405B6E44-8F4E-47F2-81DF-545697ECCAD9}" destId="{30712ED7-422D-4F13-8245-0E297FDB2181}" srcOrd="0" destOrd="0" parTransId="{33954C99-7C22-429B-BCE5-47D0E5692A82}" sibTransId="{99C24731-A1DA-4745-BA13-987516EAECBC}"/>
    <dgm:cxn modelId="{97EFFBC0-F0C0-4897-8401-EDB74A02A3BC}" type="presOf" srcId="{30712ED7-422D-4F13-8245-0E297FDB2181}" destId="{A3E91DEA-F347-499E-ADB3-4F5145940FD5}" srcOrd="0" destOrd="0" presId="urn:microsoft.com/office/officeart/2005/8/layout/hProcess9"/>
    <dgm:cxn modelId="{016D32C9-CA0D-41EB-A094-B336322EA48F}" srcId="{405B6E44-8F4E-47F2-81DF-545697ECCAD9}" destId="{1527ADA4-DAF1-46E8-B617-88A05C50DBBD}" srcOrd="3" destOrd="0" parTransId="{CFE66CA4-1263-493F-B0FA-468B9691BA64}" sibTransId="{55733592-FB3C-4BFC-ACD3-3BC8D5C39A04}"/>
    <dgm:cxn modelId="{425030D2-AE31-45CF-B2FD-1910A3DFBBAF}" srcId="{405B6E44-8F4E-47F2-81DF-545697ECCAD9}" destId="{BDFFC38E-CDE9-4653-8CC2-148F05EA24BA}" srcOrd="1" destOrd="0" parTransId="{4871CE94-AAD0-4783-91E2-3CC1F16A3EBE}" sibTransId="{B5C9ABC4-7E96-4A32-97ED-9CE847AE5016}"/>
    <dgm:cxn modelId="{90183CF8-2CFB-448C-B52D-29C9918B54AC}" srcId="{405B6E44-8F4E-47F2-81DF-545697ECCAD9}" destId="{FC8FBE83-7E85-43BC-9DEE-F953E9F11F2E}" srcOrd="2" destOrd="0" parTransId="{06C806C7-6831-4A1E-AD06-E69DB500FE70}" sibTransId="{63365ABE-7258-4B4E-9321-B0233134FF0F}"/>
    <dgm:cxn modelId="{2BFCD8FF-2DFC-4F7C-A9DF-01E7ADD820F2}" type="presOf" srcId="{E5D8676C-0941-40D5-8957-ACFF177085BD}" destId="{031A7745-AA22-485D-BE29-8100BEB732A0}" srcOrd="0" destOrd="0" presId="urn:microsoft.com/office/officeart/2005/8/layout/hProcess9"/>
    <dgm:cxn modelId="{7162ACF6-9D57-47D0-90B4-7BC86981827A}" type="presParOf" srcId="{4BD2551C-EF6A-4731-90C5-E359D8336DC7}" destId="{472B77BF-81FD-49C7-8895-DA40B1DEE2F9}" srcOrd="0" destOrd="0" presId="urn:microsoft.com/office/officeart/2005/8/layout/hProcess9"/>
    <dgm:cxn modelId="{1A2AE3DD-D208-43C7-8098-3D878651B054}" type="presParOf" srcId="{4BD2551C-EF6A-4731-90C5-E359D8336DC7}" destId="{B41DD2CD-4CCA-4709-948D-B03D53F8E639}" srcOrd="1" destOrd="0" presId="urn:microsoft.com/office/officeart/2005/8/layout/hProcess9"/>
    <dgm:cxn modelId="{1DCC869F-58D7-4A06-9EB0-F5ED60B6746B}" type="presParOf" srcId="{B41DD2CD-4CCA-4709-948D-B03D53F8E639}" destId="{A3E91DEA-F347-499E-ADB3-4F5145940FD5}" srcOrd="0" destOrd="0" presId="urn:microsoft.com/office/officeart/2005/8/layout/hProcess9"/>
    <dgm:cxn modelId="{6CB6F07E-534D-48AA-9957-01B900FDBFD2}" type="presParOf" srcId="{B41DD2CD-4CCA-4709-948D-B03D53F8E639}" destId="{809307F5-99CD-4D8A-9746-EB357CCAE4D4}" srcOrd="1" destOrd="0" presId="urn:microsoft.com/office/officeart/2005/8/layout/hProcess9"/>
    <dgm:cxn modelId="{0B8686E9-6594-4603-A96C-58765D4DD918}" type="presParOf" srcId="{B41DD2CD-4CCA-4709-948D-B03D53F8E639}" destId="{396F5893-2BB9-471E-8581-77E031035FFB}" srcOrd="2" destOrd="0" presId="urn:microsoft.com/office/officeart/2005/8/layout/hProcess9"/>
    <dgm:cxn modelId="{6EAEC13C-C885-413A-84FB-BE5C2795B7BC}" type="presParOf" srcId="{B41DD2CD-4CCA-4709-948D-B03D53F8E639}" destId="{5A4CFF90-5C29-4EEB-AB0D-505C5ED13302}" srcOrd="3" destOrd="0" presId="urn:microsoft.com/office/officeart/2005/8/layout/hProcess9"/>
    <dgm:cxn modelId="{39B64733-3248-4216-847A-FE8268070060}" type="presParOf" srcId="{B41DD2CD-4CCA-4709-948D-B03D53F8E639}" destId="{05623EEA-A7FE-4DE1-970F-534F143802F7}" srcOrd="4" destOrd="0" presId="urn:microsoft.com/office/officeart/2005/8/layout/hProcess9"/>
    <dgm:cxn modelId="{32169318-3949-4CE0-8EDB-CAA3B2AA764B}" type="presParOf" srcId="{B41DD2CD-4CCA-4709-948D-B03D53F8E639}" destId="{2690D242-1E8F-44DD-9FA7-456B89142C9A}" srcOrd="5" destOrd="0" presId="urn:microsoft.com/office/officeart/2005/8/layout/hProcess9"/>
    <dgm:cxn modelId="{CDB16DA2-8482-4983-9573-299F42D618B6}" type="presParOf" srcId="{B41DD2CD-4CCA-4709-948D-B03D53F8E639}" destId="{76FC3098-BB72-4559-8F66-52A8ADC727D5}" srcOrd="6" destOrd="0" presId="urn:microsoft.com/office/officeart/2005/8/layout/hProcess9"/>
    <dgm:cxn modelId="{08B1AC59-F031-4075-9FAF-8473D0F0E5D6}" type="presParOf" srcId="{B41DD2CD-4CCA-4709-948D-B03D53F8E639}" destId="{2E32AF35-E395-4590-9841-A6F6D36173E3}" srcOrd="7" destOrd="0" presId="urn:microsoft.com/office/officeart/2005/8/layout/hProcess9"/>
    <dgm:cxn modelId="{603F2E98-3120-4BC4-9EA1-F282700358C7}" type="presParOf" srcId="{B41DD2CD-4CCA-4709-948D-B03D53F8E639}" destId="{FBE19290-4CD4-41E8-A72A-764CBB3F12AB}" srcOrd="8" destOrd="0" presId="urn:microsoft.com/office/officeart/2005/8/layout/hProcess9"/>
    <dgm:cxn modelId="{2862E9CE-9D81-4851-93DD-94720ECAFBAC}" type="presParOf" srcId="{B41DD2CD-4CCA-4709-948D-B03D53F8E639}" destId="{F810D929-CD9C-4D4A-A0F0-A14458546E86}" srcOrd="9" destOrd="0" presId="urn:microsoft.com/office/officeart/2005/8/layout/hProcess9"/>
    <dgm:cxn modelId="{A3789722-9943-42D0-9EC6-32B84E751F3B}" type="presParOf" srcId="{B41DD2CD-4CCA-4709-948D-B03D53F8E639}" destId="{031A7745-AA22-485D-BE29-8100BEB732A0}" srcOrd="10" destOrd="0" presId="urn:microsoft.com/office/officeart/2005/8/layout/hProcess9"/>
    <dgm:cxn modelId="{92413984-ABB4-4B3C-8152-A05A8D7FBDC7}" type="presParOf" srcId="{B41DD2CD-4CCA-4709-948D-B03D53F8E639}" destId="{2CFDDFAF-AAE6-4EB6-8E3B-6B9E7F6F6004}" srcOrd="11" destOrd="0" presId="urn:microsoft.com/office/officeart/2005/8/layout/hProcess9"/>
    <dgm:cxn modelId="{FDDC1513-F84B-49E2-AD06-308E5CADC6AF}" type="presParOf" srcId="{B41DD2CD-4CCA-4709-948D-B03D53F8E639}" destId="{5FA2C24F-B717-4029-9FFB-3E62C2C2DA53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2B77BF-81FD-49C7-8895-DA40B1DEE2F9}">
      <dsp:nvSpPr>
        <dsp:cNvPr id="0" name=""/>
        <dsp:cNvSpPr/>
      </dsp:nvSpPr>
      <dsp:spPr>
        <a:xfrm>
          <a:off x="548122" y="0"/>
          <a:ext cx="6212055" cy="406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E91DEA-F347-499E-ADB3-4F5145940FD5}">
      <dsp:nvSpPr>
        <dsp:cNvPr id="0" name=""/>
        <dsp:cNvSpPr/>
      </dsp:nvSpPr>
      <dsp:spPr>
        <a:xfrm>
          <a:off x="624" y="1219199"/>
          <a:ext cx="1000965" cy="1625600"/>
        </a:xfrm>
        <a:prstGeom prst="roundRect">
          <a:avLst/>
        </a:prstGeom>
        <a:solidFill>
          <a:schemeClr val="tx1"/>
        </a:solidFill>
        <a:ln w="25400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2"/>
              </a:solidFill>
            </a:rPr>
            <a:t>Define BRQ</a:t>
          </a:r>
        </a:p>
      </dsp:txBody>
      <dsp:txXfrm>
        <a:off x="49487" y="1268062"/>
        <a:ext cx="903239" cy="1527874"/>
      </dsp:txXfrm>
    </dsp:sp>
    <dsp:sp modelId="{396F5893-2BB9-471E-8581-77E031035FFB}">
      <dsp:nvSpPr>
        <dsp:cNvPr id="0" name=""/>
        <dsp:cNvSpPr/>
      </dsp:nvSpPr>
      <dsp:spPr>
        <a:xfrm>
          <a:off x="1051638" y="1219199"/>
          <a:ext cx="1000965" cy="1625600"/>
        </a:xfrm>
        <a:prstGeom prst="roundRect">
          <a:avLst/>
        </a:prstGeom>
        <a:solidFill>
          <a:schemeClr val="tx1"/>
        </a:solidFill>
        <a:ln w="25400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2"/>
              </a:solidFill>
            </a:rPr>
            <a:t>Choose study design</a:t>
          </a:r>
        </a:p>
      </dsp:txBody>
      <dsp:txXfrm>
        <a:off x="1100501" y="1268062"/>
        <a:ext cx="903239" cy="1527874"/>
      </dsp:txXfrm>
    </dsp:sp>
    <dsp:sp modelId="{05623EEA-A7FE-4DE1-970F-534F143802F7}">
      <dsp:nvSpPr>
        <dsp:cNvPr id="0" name=""/>
        <dsp:cNvSpPr/>
      </dsp:nvSpPr>
      <dsp:spPr>
        <a:xfrm>
          <a:off x="2102652" y="1219199"/>
          <a:ext cx="1000965" cy="1625600"/>
        </a:xfrm>
        <a:prstGeom prst="roundRect">
          <a:avLst/>
        </a:prstGeom>
        <a:solidFill>
          <a:schemeClr val="tx1"/>
        </a:solidFill>
        <a:ln w="25400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2"/>
              </a:solidFill>
            </a:rPr>
            <a:t>Choose sampling design</a:t>
          </a:r>
        </a:p>
      </dsp:txBody>
      <dsp:txXfrm>
        <a:off x="2151515" y="1268062"/>
        <a:ext cx="903239" cy="1527874"/>
      </dsp:txXfrm>
    </dsp:sp>
    <dsp:sp modelId="{76FC3098-BB72-4559-8F66-52A8ADC727D5}">
      <dsp:nvSpPr>
        <dsp:cNvPr id="0" name=""/>
        <dsp:cNvSpPr/>
      </dsp:nvSpPr>
      <dsp:spPr>
        <a:xfrm>
          <a:off x="3153667" y="1219199"/>
          <a:ext cx="1000965" cy="1625600"/>
        </a:xfrm>
        <a:prstGeom prst="roundRect">
          <a:avLst/>
        </a:prstGeom>
        <a:solidFill>
          <a:schemeClr val="tx1"/>
        </a:solidFill>
        <a:ln w="25400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2"/>
              </a:solidFill>
            </a:rPr>
            <a:t>Develop survey to gather data</a:t>
          </a:r>
        </a:p>
      </dsp:txBody>
      <dsp:txXfrm>
        <a:off x="3202530" y="1268062"/>
        <a:ext cx="903239" cy="1527874"/>
      </dsp:txXfrm>
    </dsp:sp>
    <dsp:sp modelId="{FBE19290-4CD4-41E8-A72A-764CBB3F12AB}">
      <dsp:nvSpPr>
        <dsp:cNvPr id="0" name=""/>
        <dsp:cNvSpPr/>
      </dsp:nvSpPr>
      <dsp:spPr>
        <a:xfrm>
          <a:off x="4211356" y="1219199"/>
          <a:ext cx="1000965" cy="1625600"/>
        </a:xfrm>
        <a:prstGeom prst="roundRect">
          <a:avLst/>
        </a:prstGeom>
        <a:solidFill>
          <a:schemeClr val="tx1"/>
        </a:solidFill>
        <a:ln w="25400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2"/>
              </a:solidFill>
            </a:rPr>
            <a:t>Analyze data &amp; interpret results</a:t>
          </a:r>
        </a:p>
      </dsp:txBody>
      <dsp:txXfrm>
        <a:off x="4260219" y="1268062"/>
        <a:ext cx="903239" cy="1527874"/>
      </dsp:txXfrm>
    </dsp:sp>
    <dsp:sp modelId="{031A7745-AA22-485D-BE29-8100BEB732A0}">
      <dsp:nvSpPr>
        <dsp:cNvPr id="0" name=""/>
        <dsp:cNvSpPr/>
      </dsp:nvSpPr>
      <dsp:spPr>
        <a:xfrm>
          <a:off x="5255695" y="1219199"/>
          <a:ext cx="1000965" cy="1625600"/>
        </a:xfrm>
        <a:prstGeom prst="roundRect">
          <a:avLst/>
        </a:prstGeom>
        <a:solidFill>
          <a:schemeClr val="tx1"/>
        </a:solidFill>
        <a:ln w="25400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2"/>
              </a:solidFill>
            </a:rPr>
            <a:t>Conclude</a:t>
          </a:r>
        </a:p>
      </dsp:txBody>
      <dsp:txXfrm>
        <a:off x="5304558" y="1268062"/>
        <a:ext cx="903239" cy="1527874"/>
      </dsp:txXfrm>
    </dsp:sp>
    <dsp:sp modelId="{5FA2C24F-B717-4029-9FFB-3E62C2C2DA53}">
      <dsp:nvSpPr>
        <dsp:cNvPr id="0" name=""/>
        <dsp:cNvSpPr/>
      </dsp:nvSpPr>
      <dsp:spPr>
        <a:xfrm>
          <a:off x="6306709" y="1219199"/>
          <a:ext cx="1000965" cy="1625600"/>
        </a:xfrm>
        <a:prstGeom prst="roundRect">
          <a:avLst/>
        </a:prstGeom>
        <a:solidFill>
          <a:schemeClr val="tx1"/>
        </a:solidFill>
        <a:ln w="25400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2"/>
              </a:solidFill>
            </a:rPr>
            <a:t>Recommend</a:t>
          </a:r>
        </a:p>
      </dsp:txBody>
      <dsp:txXfrm>
        <a:off x="6355572" y="1268062"/>
        <a:ext cx="903239" cy="15278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c6f8898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c6f88989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6f88989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c6f88989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c6f889893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c6f889893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051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8ec162020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8ec1620206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9255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8ec162020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8ec1620206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4738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c6f889893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c6f889893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8ec162020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8ec162020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01481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8ec162020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8ec1620206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33119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c6f889893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c6f889893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875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2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ubTitle" idx="1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title" hasCustomPrompt="1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lue-gold">
    <p:bg>
      <p:bgPr>
        <a:solidFill>
          <a:srgbClr val="07376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audio" Target="../media/media7.m4a"/><Relationship Id="rId7" Type="http://schemas.openxmlformats.org/officeDocument/2006/relationships/diagramLayout" Target="../diagrams/layout1.xml"/><Relationship Id="rId2" Type="http://schemas.microsoft.com/office/2007/relationships/media" Target="../media/media7.m4a"/><Relationship Id="rId1" Type="http://schemas.openxmlformats.org/officeDocument/2006/relationships/tags" Target="../tags/tag5.xml"/><Relationship Id="rId6" Type="http://schemas.openxmlformats.org/officeDocument/2006/relationships/diagramData" Target="../diagrams/data1.xml"/><Relationship Id="rId11" Type="http://schemas.openxmlformats.org/officeDocument/2006/relationships/image" Target="../media/image1.png"/><Relationship Id="rId5" Type="http://schemas.openxmlformats.org/officeDocument/2006/relationships/notesSlide" Target="../notesSlides/notesSlide7.xml"/><Relationship Id="rId10" Type="http://schemas.microsoft.com/office/2007/relationships/diagramDrawing" Target="../diagrams/drawing1.xml"/><Relationship Id="rId4" Type="http://schemas.openxmlformats.org/officeDocument/2006/relationships/slideLayout" Target="../slideLayouts/slideLayout3.xml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6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.pn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>
            <a:spLocks noGrp="1"/>
          </p:cNvSpPr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 b="1" i="0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Understanding Your Community: Professional Survey Design for Leaders</a:t>
            </a:r>
            <a:r>
              <a:rPr lang="en-US" sz="3200" b="0" i="0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 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1"/>
          </p:nvPr>
        </p:nvSpPr>
        <p:spPr>
          <a:xfrm>
            <a:off x="630600" y="3416439"/>
            <a:ext cx="7893000" cy="108603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lang="en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lang="en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lang="en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Monica Johnston		 	            Solidarity Summit 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M. Lee &amp; Company				          Spring 2021</a:t>
            </a:r>
            <a:endParaRPr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Google Shape;69;p13">
            <a:extLst>
              <a:ext uri="{FF2B5EF4-FFF2-40B4-BE49-F238E27FC236}">
                <a16:creationId xmlns:a16="http://schemas.microsoft.com/office/drawing/2014/main" id="{59D6C1D5-138B-4426-92FF-7401B88F7C73}"/>
              </a:ext>
            </a:extLst>
          </p:cNvPr>
          <p:cNvSpPr txBox="1">
            <a:spLocks/>
          </p:cNvSpPr>
          <p:nvPr/>
        </p:nvSpPr>
        <p:spPr>
          <a:xfrm>
            <a:off x="625500" y="2351776"/>
            <a:ext cx="7893000" cy="439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indent="0" algn="ctr"/>
            <a:r>
              <a:rPr lang="en-US" sz="18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Made possible with a grant from The Pollination Project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39E3E92-EADA-4987-A830-FFB985989A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7557">
        <p:fade/>
      </p:transition>
    </mc:Choice>
    <mc:Fallback>
      <p:transition spd="slow" advTm="175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Training</a:t>
            </a:r>
            <a:endParaRPr dirty="0"/>
          </a:p>
        </p:txBody>
      </p:sp>
      <p:sp>
        <p:nvSpPr>
          <p:cNvPr id="75" name="Google Shape;75;p14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800" dirty="0"/>
              <a:t>Measuring Success of Your Project/Event</a:t>
            </a:r>
            <a:endParaRPr sz="2800" dirty="0"/>
          </a:p>
          <a:p>
            <a:pPr lvl="1"/>
            <a:r>
              <a:rPr lang="en-US" sz="2400" dirty="0"/>
              <a:t>Simple, yet effective technique</a:t>
            </a:r>
            <a:endParaRPr sz="2400" dirty="0"/>
          </a:p>
          <a:p>
            <a:pPr lvl="1"/>
            <a:r>
              <a:rPr lang="en" sz="2400" dirty="0"/>
              <a:t>More complex, but more definitions of success</a:t>
            </a:r>
            <a:endParaRPr sz="24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A995EF8-6695-42A7-B28A-A98EEE63685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776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122872" y="811652"/>
            <a:ext cx="4288220" cy="269725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dirty="0"/>
            </a:br>
            <a:r>
              <a:rPr lang="en" dirty="0"/>
              <a:t>How can you measure your success as a leader?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19C05A-A326-466B-A2F6-C15FA99256F5}"/>
              </a:ext>
            </a:extLst>
          </p:cNvPr>
          <p:cNvSpPr txBox="1"/>
          <p:nvPr/>
        </p:nvSpPr>
        <p:spPr>
          <a:xfrm>
            <a:off x="5436158" y="1144619"/>
            <a:ext cx="30245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b="1" dirty="0">
                <a:solidFill>
                  <a:srgbClr val="C00000"/>
                </a:solidFill>
                <a:latin typeface="Playfair Display" panose="020B0604020202020204" charset="0"/>
              </a:rPr>
              <a:t>Measure Your Impact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E68FEA8-3A17-4B70-8633-DE5E2AAECEA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09882290"/>
      </p:ext>
    </p:extLst>
  </p:cSld>
  <p:clrMapOvr>
    <a:masterClrMapping/>
  </p:clrMapOvr>
  <p:transition spd="slow" advTm="844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48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Measure Your Impact </a:t>
            </a:r>
            <a:endParaRPr dirty="0"/>
          </a:p>
        </p:txBody>
      </p:sp>
      <p:sp>
        <p:nvSpPr>
          <p:cNvPr id="99" name="Google Shape;99;p18"/>
          <p:cNvSpPr txBox="1">
            <a:spLocks noGrp="1"/>
          </p:cNvSpPr>
          <p:nvPr>
            <p:ph type="body" idx="1"/>
          </p:nvPr>
        </p:nvSpPr>
        <p:spPr>
          <a:xfrm>
            <a:off x="259304" y="1368262"/>
            <a:ext cx="8625392" cy="27828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2800" dirty="0"/>
              <a:t>Beginner’s Tool</a:t>
            </a:r>
          </a:p>
          <a:p>
            <a:pPr lvl="1" indent="-342900">
              <a:spcBef>
                <a:spcPts val="0"/>
              </a:spcBef>
              <a:buSzPts val="1800"/>
              <a:buChar char="●"/>
            </a:pPr>
            <a:r>
              <a:rPr lang="en-US" sz="2400" dirty="0"/>
              <a:t>Spreadsheet – Collect data, report broad metrics</a:t>
            </a:r>
          </a:p>
          <a:p>
            <a:pPr lvl="2" indent="-342900">
              <a:spcBef>
                <a:spcPts val="0"/>
              </a:spcBef>
              <a:buSzPts val="1800"/>
              <a:buChar char="●"/>
            </a:pPr>
            <a:r>
              <a:rPr lang="en-US" sz="2000" dirty="0"/>
              <a:t>Counts</a:t>
            </a:r>
          </a:p>
          <a:p>
            <a:pPr lvl="2" indent="-342900">
              <a:spcBef>
                <a:spcPts val="0"/>
              </a:spcBef>
              <a:buSzPts val="1800"/>
              <a:buChar char="●"/>
            </a:pPr>
            <a:r>
              <a:rPr lang="en-US" sz="2000" dirty="0"/>
              <a:t>Percentages</a:t>
            </a:r>
          </a:p>
          <a:p>
            <a:pPr lvl="2" indent="-342900">
              <a:spcBef>
                <a:spcPts val="0"/>
              </a:spcBef>
              <a:buSzPts val="1800"/>
              <a:buChar char="●"/>
            </a:pPr>
            <a:r>
              <a:rPr lang="en-US" sz="2000" dirty="0"/>
              <a:t>Costs</a:t>
            </a:r>
            <a:endParaRPr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404DF0-26E9-4D19-B9FF-6586A7591CF6}"/>
              </a:ext>
            </a:extLst>
          </p:cNvPr>
          <p:cNvSpPr txBox="1"/>
          <p:nvPr/>
        </p:nvSpPr>
        <p:spPr>
          <a:xfrm>
            <a:off x="965200" y="4151086"/>
            <a:ext cx="7126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accent6"/>
                </a:solidFill>
              </a:rPr>
              <a:t>Keep it simple!</a:t>
            </a:r>
            <a:endParaRPr lang="en-US" sz="2000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9752237-7318-4919-92A1-AC138A8602A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9863085"/>
      </p:ext>
    </p:extLst>
  </p:cSld>
  <p:clrMapOvr>
    <a:masterClrMapping/>
  </p:clrMapOvr>
  <p:transition spd="slow" advTm="2159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9" grpId="0" uiExpand="1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Measure Your Impact</a:t>
            </a:r>
            <a:endParaRPr dirty="0"/>
          </a:p>
        </p:txBody>
      </p:sp>
      <p:sp>
        <p:nvSpPr>
          <p:cNvPr id="99" name="Google Shape;99;p18"/>
          <p:cNvSpPr txBox="1">
            <a:spLocks noGrp="1"/>
          </p:cNvSpPr>
          <p:nvPr>
            <p:ph type="body" idx="1"/>
          </p:nvPr>
        </p:nvSpPr>
        <p:spPr>
          <a:xfrm>
            <a:off x="259304" y="1368262"/>
            <a:ext cx="8625392" cy="27828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2800" dirty="0"/>
              <a:t>Professional Survey Services</a:t>
            </a:r>
          </a:p>
          <a:p>
            <a:pPr lvl="1" indent="-342900">
              <a:spcBef>
                <a:spcPts val="0"/>
              </a:spcBef>
              <a:buSzPts val="1800"/>
              <a:buChar char="●"/>
            </a:pPr>
            <a:r>
              <a:rPr lang="en-US" sz="2400" dirty="0"/>
              <a:t>Surveys – Individual answers, report  aggregate metrics</a:t>
            </a:r>
          </a:p>
          <a:p>
            <a:pPr lvl="2" indent="-342900">
              <a:spcBef>
                <a:spcPts val="0"/>
              </a:spcBef>
              <a:buSzPts val="1800"/>
              <a:buChar char="●"/>
            </a:pPr>
            <a:r>
              <a:rPr lang="en-US" sz="2000" dirty="0"/>
              <a:t>Percent satisfied with the event</a:t>
            </a:r>
          </a:p>
          <a:p>
            <a:pPr lvl="2" indent="-342900">
              <a:spcBef>
                <a:spcPts val="0"/>
              </a:spcBef>
              <a:buSzPts val="1800"/>
              <a:buChar char="●"/>
            </a:pPr>
            <a:r>
              <a:rPr lang="en-US" sz="2000" dirty="0"/>
              <a:t>Percent who will attend again (Alone? With someone new?)</a:t>
            </a:r>
          </a:p>
          <a:p>
            <a:pPr lvl="2" indent="-342900">
              <a:spcBef>
                <a:spcPts val="0"/>
              </a:spcBef>
              <a:buSzPts val="1800"/>
              <a:buChar char="●"/>
            </a:pPr>
            <a:r>
              <a:rPr lang="en-US" sz="2000" dirty="0"/>
              <a:t>Participants share ideas for improvement</a:t>
            </a:r>
            <a:endParaRPr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404DF0-26E9-4D19-B9FF-6586A7591CF6}"/>
              </a:ext>
            </a:extLst>
          </p:cNvPr>
          <p:cNvSpPr txBox="1"/>
          <p:nvPr/>
        </p:nvSpPr>
        <p:spPr>
          <a:xfrm>
            <a:off x="965200" y="4151086"/>
            <a:ext cx="7126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accent6"/>
                </a:solidFill>
              </a:rPr>
              <a:t>Use a professional survey statistician!</a:t>
            </a:r>
            <a:endParaRPr lang="en-US" sz="2000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2AB3585-9F2E-4540-BF0D-B22D54860D2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2328485"/>
      </p:ext>
    </p:extLst>
  </p:cSld>
  <p:clrMapOvr>
    <a:masterClrMapping/>
  </p:clrMapOvr>
  <p:transition spd="slow" advTm="4881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9" grpId="0" uiExpand="1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133382" y="478687"/>
            <a:ext cx="4288220" cy="269725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dirty="0"/>
            </a:br>
            <a:r>
              <a:rPr lang="en" dirty="0"/>
              <a:t>The Business Survey Research Process</a:t>
            </a:r>
            <a:endParaRPr dirty="0"/>
          </a:p>
        </p:txBody>
      </p:sp>
      <p:pic>
        <p:nvPicPr>
          <p:cNvPr id="1030" name="Picture 6" descr="Online computer survey icon vector image | Public domain vectors">
            <a:extLst>
              <a:ext uri="{FF2B5EF4-FFF2-40B4-BE49-F238E27FC236}">
                <a16:creationId xmlns:a16="http://schemas.microsoft.com/office/drawing/2014/main" id="{98B0127C-F40C-478B-ADF0-46AA0835D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198" y="721898"/>
            <a:ext cx="3659602" cy="365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31D0B50-8F51-4A26-83E9-4CB391ADD2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663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Business Survey Research Process</a:t>
            </a:r>
            <a:endParaRPr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896453D-13D6-4008-AB2E-73BE8A5BB2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0431544"/>
              </p:ext>
            </p:extLst>
          </p:nvPr>
        </p:nvGraphicFramePr>
        <p:xfrm>
          <a:off x="917850" y="927100"/>
          <a:ext cx="73083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DFA42E1-113A-417E-B241-312C1466DCB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369544"/>
      </p:ext>
    </p:extLst>
  </p:cSld>
  <p:clrMapOvr>
    <a:masterClrMapping/>
  </p:clrMapOvr>
  <p:transition spd="slow" advTm="8929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Graphic spid="2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Two Needs, One Solution Program (TNOS)</a:t>
            </a:r>
            <a:endParaRPr dirty="0"/>
          </a:p>
        </p:txBody>
      </p:sp>
      <p:sp>
        <p:nvSpPr>
          <p:cNvPr id="99" name="Google Shape;99;p18"/>
          <p:cNvSpPr txBox="1">
            <a:spLocks noGrp="1"/>
          </p:cNvSpPr>
          <p:nvPr>
            <p:ph type="body" idx="1"/>
          </p:nvPr>
        </p:nvSpPr>
        <p:spPr>
          <a:xfrm>
            <a:off x="259304" y="1368262"/>
            <a:ext cx="8625392" cy="27828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2800" dirty="0"/>
              <a:t>Professional Survey Services</a:t>
            </a:r>
          </a:p>
          <a:p>
            <a:pPr lvl="1" indent="-342900">
              <a:spcBef>
                <a:spcPts val="0"/>
              </a:spcBef>
              <a:buSzPts val="1800"/>
              <a:buChar char="●"/>
            </a:pPr>
            <a:r>
              <a:rPr lang="en-US" sz="2400" dirty="0"/>
              <a:t>Spreadsheet development:  $99 and up</a:t>
            </a:r>
          </a:p>
          <a:p>
            <a:pPr lvl="1" indent="-342900">
              <a:spcBef>
                <a:spcPts val="0"/>
              </a:spcBef>
              <a:buSzPts val="1800"/>
              <a:buChar char="●"/>
            </a:pPr>
            <a:r>
              <a:rPr lang="en-US" sz="2400" dirty="0"/>
              <a:t>Survey design, analysis &amp; report:  $199 and up</a:t>
            </a:r>
          </a:p>
          <a:p>
            <a:pPr lvl="2" indent="-342900">
              <a:spcBef>
                <a:spcPts val="0"/>
              </a:spcBef>
              <a:buSzPts val="1800"/>
              <a:buChar char="●"/>
            </a:pPr>
            <a:r>
              <a:rPr lang="en-US" sz="1800" dirty="0"/>
              <a:t>TNOS matches leaders with early-career African statistics professional</a:t>
            </a:r>
          </a:p>
          <a:p>
            <a:pPr lvl="2" indent="-342900">
              <a:spcBef>
                <a:spcPts val="0"/>
              </a:spcBef>
              <a:buSzPts val="1800"/>
              <a:buChar char="●"/>
            </a:pPr>
            <a:r>
              <a:rPr lang="en-US" sz="1800" dirty="0"/>
              <a:t>M. Lee &amp; Co oversees the work of the statistics professional</a:t>
            </a:r>
          </a:p>
          <a:p>
            <a:pPr lvl="2" indent="-342900">
              <a:spcBef>
                <a:spcPts val="0"/>
              </a:spcBef>
              <a:buSzPts val="1800"/>
              <a:buChar char="●"/>
            </a:pPr>
            <a:r>
              <a:rPr lang="en-US" sz="1800" dirty="0"/>
              <a:t>Leaders get affordable, professional survey services</a:t>
            </a:r>
          </a:p>
          <a:p>
            <a:pPr lvl="2" indent="-342900">
              <a:spcBef>
                <a:spcPts val="0"/>
              </a:spcBef>
              <a:buSzPts val="1800"/>
              <a:buChar char="●"/>
            </a:pPr>
            <a:r>
              <a:rPr lang="en-US" sz="1800" dirty="0"/>
              <a:t>Early-career Africans get paid, skills-building experience</a:t>
            </a:r>
          </a:p>
          <a:p>
            <a:pPr lvl="2" indent="-342900">
              <a:spcBef>
                <a:spcPts val="0"/>
              </a:spcBef>
              <a:buSzPts val="1800"/>
              <a:buChar char="●"/>
            </a:pP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404DF0-26E9-4D19-B9FF-6586A7591CF6}"/>
              </a:ext>
            </a:extLst>
          </p:cNvPr>
          <p:cNvSpPr txBox="1"/>
          <p:nvPr/>
        </p:nvSpPr>
        <p:spPr>
          <a:xfrm>
            <a:off x="965200" y="4151086"/>
            <a:ext cx="7126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accent6"/>
                </a:solidFill>
              </a:rPr>
              <a:t>Win-win!</a:t>
            </a:r>
            <a:endParaRPr lang="en-US" sz="2000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7005341-6870-4B23-AEFB-2863CF7D909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07700365"/>
      </p:ext>
    </p:extLst>
  </p:cSld>
  <p:clrMapOvr>
    <a:masterClrMapping/>
  </p:clrMapOvr>
  <p:transition spd="slow" advTm="14550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9" grpId="0" uiExpand="1" build="p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133383" y="958234"/>
            <a:ext cx="4288220" cy="32270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Q&amp;A:</a:t>
            </a:r>
            <a:br>
              <a:rPr lang="en" sz="2800" dirty="0"/>
            </a:br>
            <a:br>
              <a:rPr lang="en" sz="2800" dirty="0"/>
            </a:br>
            <a:r>
              <a:rPr lang="en" sz="1600" dirty="0"/>
              <a:t>Monica Johnston</a:t>
            </a:r>
            <a:br>
              <a:rPr lang="en" sz="1600" dirty="0"/>
            </a:br>
            <a:r>
              <a:rPr lang="en" sz="1600" dirty="0"/>
              <a:t>M. Lee &amp; Co.</a:t>
            </a:r>
            <a:br>
              <a:rPr lang="en" sz="1600" dirty="0"/>
            </a:br>
            <a:r>
              <a:rPr lang="en" sz="1600" dirty="0"/>
              <a:t>925.705.8156</a:t>
            </a:r>
            <a:br>
              <a:rPr lang="en" sz="1600" dirty="0"/>
            </a:br>
            <a:r>
              <a:rPr lang="en-US" sz="1600" dirty="0"/>
              <a:t>https://mleeandcompany.com/contact-us/</a:t>
            </a:r>
            <a:br>
              <a:rPr lang="en" sz="2800" dirty="0"/>
            </a:br>
            <a:br>
              <a:rPr lang="en" dirty="0"/>
            </a:b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700DFE-FF04-45AB-9ACC-9D27DF21E6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664" y="538036"/>
            <a:ext cx="4535336" cy="4067427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62C09D8-61BC-4A42-A267-3B19EE4CEA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327427"/>
      </p:ext>
    </p:extLst>
  </p:cSld>
  <p:clrMapOvr>
    <a:masterClrMapping/>
  </p:clrMapOvr>
  <p:transition spd="slow" advTm="2565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3.8|3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3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4|7|1.5|1.2|2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4.4|6.9|10|11.4|7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8.3|45.9|53|8.4|5.9|5.7|7.5"/>
</p:tagLst>
</file>

<file path=ppt/theme/theme1.xml><?xml version="1.0" encoding="utf-8"?>
<a:theme xmlns:a="http://schemas.openxmlformats.org/drawingml/2006/main" name="Blue &amp; 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4538</TotalTime>
  <Words>261</Words>
  <Application>Microsoft Office PowerPoint</Application>
  <PresentationFormat>On-screen Show (16:9)</PresentationFormat>
  <Paragraphs>46</Paragraphs>
  <Slides>9</Slides>
  <Notes>9</Notes>
  <HiddenSlides>0</HiddenSlides>
  <MMClips>9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Lato</vt:lpstr>
      <vt:lpstr>Georgia</vt:lpstr>
      <vt:lpstr>Arial</vt:lpstr>
      <vt:lpstr>Playfair Display</vt:lpstr>
      <vt:lpstr>Blue &amp; Gold</vt:lpstr>
      <vt:lpstr>Understanding Your Community: Professional Survey Design for Leaders </vt:lpstr>
      <vt:lpstr>Training</vt:lpstr>
      <vt:lpstr> How can you measure your success as a leader?</vt:lpstr>
      <vt:lpstr>Measure Your Impact </vt:lpstr>
      <vt:lpstr>Measure Your Impact</vt:lpstr>
      <vt:lpstr> The Business Survey Research Process</vt:lpstr>
      <vt:lpstr>The Business Survey Research Process</vt:lpstr>
      <vt:lpstr>Two Needs, One Solution Program (TNOS)</vt:lpstr>
      <vt:lpstr>Q&amp;A:  Monica Johnston M. Lee &amp; Co. 925.705.8156 https://mleeandcompany.com/contact-us/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 Needs, One Solution Business Leader Training</dc:title>
  <dc:creator>User</dc:creator>
  <cp:lastModifiedBy>M. Johnston</cp:lastModifiedBy>
  <cp:revision>70</cp:revision>
  <dcterms:modified xsi:type="dcterms:W3CDTF">2021-03-18T21:36:49Z</dcterms:modified>
</cp:coreProperties>
</file>